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9" r:id="rId2"/>
    <p:sldId id="268" r:id="rId3"/>
    <p:sldId id="260" r:id="rId4"/>
    <p:sldId id="258" r:id="rId5"/>
    <p:sldId id="261" r:id="rId6"/>
    <p:sldId id="262" r:id="rId7"/>
    <p:sldId id="263" r:id="rId8"/>
    <p:sldId id="264" r:id="rId9"/>
    <p:sldId id="265" r:id="rId10"/>
    <p:sldId id="266" r:id="rId11"/>
    <p:sldId id="267"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69" autoAdjust="0"/>
    <p:restoredTop sz="94769" autoAdjust="0"/>
  </p:normalViewPr>
  <p:slideViewPr>
    <p:cSldViewPr>
      <p:cViewPr>
        <p:scale>
          <a:sx n="112" d="100"/>
          <a:sy n="112" d="100"/>
        </p:scale>
        <p:origin x="-162" y="9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65D0B3-C05E-B248-8040-7EBC25439E8B}" type="datetimeFigureOut">
              <a:rPr lang="en-US" smtClean="0"/>
              <a:pPr/>
              <a:t>11/21/2014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C3BC0C-C075-5D48-A00E-BA4797C82A76}" type="slidenum">
              <a:rPr lang="en-US" smtClean="0"/>
              <a:pPr/>
              <a:t>‹#›</a:t>
            </a:fld>
            <a:endParaRPr lang="en-US"/>
          </a:p>
        </p:txBody>
      </p:sp>
    </p:spTree>
    <p:extLst>
      <p:ext uri="{BB962C8B-B14F-4D97-AF65-F5344CB8AC3E}">
        <p14:creationId xmlns:p14="http://schemas.microsoft.com/office/powerpoint/2010/main" xmlns="" val="3933431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Chicken paprika pie (Corn crust) 115din – 100gr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 </a:t>
            </a:r>
          </a:p>
          <a:p>
            <a:endParaRPr lang="en-US" dirty="0"/>
          </a:p>
        </p:txBody>
      </p:sp>
      <p:sp>
        <p:nvSpPr>
          <p:cNvPr id="4" name="Slide Number Placeholder 3"/>
          <p:cNvSpPr>
            <a:spLocks noGrp="1"/>
          </p:cNvSpPr>
          <p:nvPr>
            <p:ph type="sldNum" sz="quarter" idx="10"/>
          </p:nvPr>
        </p:nvSpPr>
        <p:spPr/>
        <p:txBody>
          <a:bodyPr/>
          <a:lstStyle/>
          <a:p>
            <a:fld id="{5AC3BC0C-C075-5D48-A00E-BA4797C82A76}" type="slidenum">
              <a:rPr lang="en-US" smtClean="0"/>
              <a:pPr/>
              <a:t>3</a:t>
            </a:fld>
            <a:endParaRPr lang="en-US"/>
          </a:p>
        </p:txBody>
      </p:sp>
    </p:spTree>
    <p:extLst>
      <p:ext uri="{BB962C8B-B14F-4D97-AF65-F5344CB8AC3E}">
        <p14:creationId xmlns:p14="http://schemas.microsoft.com/office/powerpoint/2010/main" xmlns="" val="3322464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24BE7E-CF8D-45F2-8C85-69BD2E2D79BB}" type="datetimeFigureOut">
              <a:rPr lang="en-US" smtClean="0"/>
              <a:pPr/>
              <a:t>11/21/2014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9FF83C-4A1F-4E2E-9E2E-E72968E684B1}" type="slidenum">
              <a:rPr lang="en-US" smtClean="0"/>
              <a:pPr/>
              <a:t>‹#›</a:t>
            </a:fld>
            <a:endParaRPr lang="en-US"/>
          </a:p>
        </p:txBody>
      </p:sp>
    </p:spTree>
    <p:extLst>
      <p:ext uri="{BB962C8B-B14F-4D97-AF65-F5344CB8AC3E}">
        <p14:creationId xmlns:p14="http://schemas.microsoft.com/office/powerpoint/2010/main" xmlns="" val="2182804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24BE7E-CF8D-45F2-8C85-69BD2E2D79BB}" type="datetimeFigureOut">
              <a:rPr lang="en-US" smtClean="0"/>
              <a:pPr/>
              <a:t>11/21/2014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9FF83C-4A1F-4E2E-9E2E-E72968E684B1}" type="slidenum">
              <a:rPr lang="en-US" smtClean="0"/>
              <a:pPr/>
              <a:t>‹#›</a:t>
            </a:fld>
            <a:endParaRPr lang="en-US"/>
          </a:p>
        </p:txBody>
      </p:sp>
    </p:spTree>
    <p:extLst>
      <p:ext uri="{BB962C8B-B14F-4D97-AF65-F5344CB8AC3E}">
        <p14:creationId xmlns:p14="http://schemas.microsoft.com/office/powerpoint/2010/main" xmlns="" val="3589683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24BE7E-CF8D-45F2-8C85-69BD2E2D79BB}" type="datetimeFigureOut">
              <a:rPr lang="en-US" smtClean="0"/>
              <a:pPr/>
              <a:t>11/21/2014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9FF83C-4A1F-4E2E-9E2E-E72968E684B1}" type="slidenum">
              <a:rPr lang="en-US" smtClean="0"/>
              <a:pPr/>
              <a:t>‹#›</a:t>
            </a:fld>
            <a:endParaRPr lang="en-US"/>
          </a:p>
        </p:txBody>
      </p:sp>
    </p:spTree>
    <p:extLst>
      <p:ext uri="{BB962C8B-B14F-4D97-AF65-F5344CB8AC3E}">
        <p14:creationId xmlns:p14="http://schemas.microsoft.com/office/powerpoint/2010/main" xmlns="" val="3420067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24BE7E-CF8D-45F2-8C85-69BD2E2D79BB}" type="datetimeFigureOut">
              <a:rPr lang="en-US" smtClean="0"/>
              <a:pPr/>
              <a:t>11/21/2014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9FF83C-4A1F-4E2E-9E2E-E72968E684B1}" type="slidenum">
              <a:rPr lang="en-US" smtClean="0"/>
              <a:pPr/>
              <a:t>‹#›</a:t>
            </a:fld>
            <a:endParaRPr lang="en-US"/>
          </a:p>
        </p:txBody>
      </p:sp>
    </p:spTree>
    <p:extLst>
      <p:ext uri="{BB962C8B-B14F-4D97-AF65-F5344CB8AC3E}">
        <p14:creationId xmlns:p14="http://schemas.microsoft.com/office/powerpoint/2010/main" xmlns="" val="1525249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24BE7E-CF8D-45F2-8C85-69BD2E2D79BB}" type="datetimeFigureOut">
              <a:rPr lang="en-US" smtClean="0"/>
              <a:pPr/>
              <a:t>11/21/2014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9FF83C-4A1F-4E2E-9E2E-E72968E684B1}" type="slidenum">
              <a:rPr lang="en-US" smtClean="0"/>
              <a:pPr/>
              <a:t>‹#›</a:t>
            </a:fld>
            <a:endParaRPr lang="en-US"/>
          </a:p>
        </p:txBody>
      </p:sp>
    </p:spTree>
    <p:extLst>
      <p:ext uri="{BB962C8B-B14F-4D97-AF65-F5344CB8AC3E}">
        <p14:creationId xmlns:p14="http://schemas.microsoft.com/office/powerpoint/2010/main" xmlns="" val="449485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24BE7E-CF8D-45F2-8C85-69BD2E2D79BB}" type="datetimeFigureOut">
              <a:rPr lang="en-US" smtClean="0"/>
              <a:pPr/>
              <a:t>11/21/2014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9FF83C-4A1F-4E2E-9E2E-E72968E684B1}" type="slidenum">
              <a:rPr lang="en-US" smtClean="0"/>
              <a:pPr/>
              <a:t>‹#›</a:t>
            </a:fld>
            <a:endParaRPr lang="en-US"/>
          </a:p>
        </p:txBody>
      </p:sp>
    </p:spTree>
    <p:extLst>
      <p:ext uri="{BB962C8B-B14F-4D97-AF65-F5344CB8AC3E}">
        <p14:creationId xmlns:p14="http://schemas.microsoft.com/office/powerpoint/2010/main" xmlns="" val="243246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24BE7E-CF8D-45F2-8C85-69BD2E2D79BB}" type="datetimeFigureOut">
              <a:rPr lang="en-US" smtClean="0"/>
              <a:pPr/>
              <a:t>11/21/2014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9FF83C-4A1F-4E2E-9E2E-E72968E684B1}" type="slidenum">
              <a:rPr lang="en-US" smtClean="0"/>
              <a:pPr/>
              <a:t>‹#›</a:t>
            </a:fld>
            <a:endParaRPr lang="en-US"/>
          </a:p>
        </p:txBody>
      </p:sp>
    </p:spTree>
    <p:extLst>
      <p:ext uri="{BB962C8B-B14F-4D97-AF65-F5344CB8AC3E}">
        <p14:creationId xmlns:p14="http://schemas.microsoft.com/office/powerpoint/2010/main" xmlns="" val="1729784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24BE7E-CF8D-45F2-8C85-69BD2E2D79BB}" type="datetimeFigureOut">
              <a:rPr lang="en-US" smtClean="0"/>
              <a:pPr/>
              <a:t>11/21/2014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9FF83C-4A1F-4E2E-9E2E-E72968E684B1}" type="slidenum">
              <a:rPr lang="en-US" smtClean="0"/>
              <a:pPr/>
              <a:t>‹#›</a:t>
            </a:fld>
            <a:endParaRPr lang="en-US"/>
          </a:p>
        </p:txBody>
      </p:sp>
    </p:spTree>
    <p:extLst>
      <p:ext uri="{BB962C8B-B14F-4D97-AF65-F5344CB8AC3E}">
        <p14:creationId xmlns:p14="http://schemas.microsoft.com/office/powerpoint/2010/main" xmlns="" val="3313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24BE7E-CF8D-45F2-8C85-69BD2E2D79BB}" type="datetimeFigureOut">
              <a:rPr lang="en-US" smtClean="0"/>
              <a:pPr/>
              <a:t>11/21/2014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9FF83C-4A1F-4E2E-9E2E-E72968E684B1}" type="slidenum">
              <a:rPr lang="en-US" smtClean="0"/>
              <a:pPr/>
              <a:t>‹#›</a:t>
            </a:fld>
            <a:endParaRPr lang="en-US"/>
          </a:p>
        </p:txBody>
      </p:sp>
    </p:spTree>
    <p:extLst>
      <p:ext uri="{BB962C8B-B14F-4D97-AF65-F5344CB8AC3E}">
        <p14:creationId xmlns:p14="http://schemas.microsoft.com/office/powerpoint/2010/main" xmlns="" val="704453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24BE7E-CF8D-45F2-8C85-69BD2E2D79BB}" type="datetimeFigureOut">
              <a:rPr lang="en-US" smtClean="0"/>
              <a:pPr/>
              <a:t>11/21/2014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9FF83C-4A1F-4E2E-9E2E-E72968E684B1}" type="slidenum">
              <a:rPr lang="en-US" smtClean="0"/>
              <a:pPr/>
              <a:t>‹#›</a:t>
            </a:fld>
            <a:endParaRPr lang="en-US"/>
          </a:p>
        </p:txBody>
      </p:sp>
    </p:spTree>
    <p:extLst>
      <p:ext uri="{BB962C8B-B14F-4D97-AF65-F5344CB8AC3E}">
        <p14:creationId xmlns:p14="http://schemas.microsoft.com/office/powerpoint/2010/main" xmlns="" val="1922039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24BE7E-CF8D-45F2-8C85-69BD2E2D79BB}" type="datetimeFigureOut">
              <a:rPr lang="en-US" smtClean="0"/>
              <a:pPr/>
              <a:t>11/21/2014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9FF83C-4A1F-4E2E-9E2E-E72968E684B1}" type="slidenum">
              <a:rPr lang="en-US" smtClean="0"/>
              <a:pPr/>
              <a:t>‹#›</a:t>
            </a:fld>
            <a:endParaRPr lang="en-US"/>
          </a:p>
        </p:txBody>
      </p:sp>
    </p:spTree>
    <p:extLst>
      <p:ext uri="{BB962C8B-B14F-4D97-AF65-F5344CB8AC3E}">
        <p14:creationId xmlns:p14="http://schemas.microsoft.com/office/powerpoint/2010/main" xmlns="" val="1917069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24BE7E-CF8D-45F2-8C85-69BD2E2D79BB}" type="datetimeFigureOut">
              <a:rPr lang="en-US" smtClean="0"/>
              <a:pPr/>
              <a:t>11/21/2014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9FF83C-4A1F-4E2E-9E2E-E72968E684B1}" type="slidenum">
              <a:rPr lang="en-US" smtClean="0"/>
              <a:pPr/>
              <a:t>‹#›</a:t>
            </a:fld>
            <a:endParaRPr lang="en-US"/>
          </a:p>
        </p:txBody>
      </p:sp>
    </p:spTree>
    <p:extLst>
      <p:ext uri="{BB962C8B-B14F-4D97-AF65-F5344CB8AC3E}">
        <p14:creationId xmlns:p14="http://schemas.microsoft.com/office/powerpoint/2010/main" xmlns="" val="3356799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45" r="45"/>
          <a:stretch/>
        </p:blipFill>
        <p:spPr>
          <a:xfrm>
            <a:off x="0" y="0"/>
            <a:ext cx="9144000" cy="6858000"/>
          </a:xfrm>
        </p:spPr>
      </p:pic>
    </p:spTree>
    <p:extLst>
      <p:ext uri="{BB962C8B-B14F-4D97-AF65-F5344CB8AC3E}">
        <p14:creationId xmlns:p14="http://schemas.microsoft.com/office/powerpoint/2010/main" xmlns="" val="3872189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t="1159" b="1159"/>
          <a:stretch/>
        </p:blipFill>
        <p:spPr>
          <a:xfrm>
            <a:off x="-227013" y="-125413"/>
            <a:ext cx="9683751" cy="7065963"/>
          </a:xfrm>
        </p:spPr>
      </p:pic>
      <p:sp>
        <p:nvSpPr>
          <p:cNvPr id="5" name="TextBox 4"/>
          <p:cNvSpPr txBox="1"/>
          <p:nvPr/>
        </p:nvSpPr>
        <p:spPr>
          <a:xfrm>
            <a:off x="4572000" y="14049"/>
            <a:ext cx="2819400" cy="6032422"/>
          </a:xfrm>
          <a:prstGeom prst="rect">
            <a:avLst/>
          </a:prstGeom>
          <a:noFill/>
        </p:spPr>
        <p:txBody>
          <a:bodyPr wrap="square" rtlCol="0">
            <a:spAutoFit/>
          </a:bodyPr>
          <a:lstStyle/>
          <a:p>
            <a:pPr algn="ctr"/>
            <a:endParaRPr lang="en-US" sz="2000" b="1" u="sng" dirty="0" smtClean="0">
              <a:solidFill>
                <a:srgbClr val="FFFFFF"/>
              </a:solidFill>
              <a:latin typeface="Bookman Old Style"/>
              <a:cs typeface="Bookman Old Style"/>
            </a:endParaRPr>
          </a:p>
          <a:p>
            <a:pPr algn="ctr"/>
            <a:r>
              <a:rPr lang="en-US" sz="2000" b="1" u="sng" dirty="0" smtClean="0">
                <a:solidFill>
                  <a:srgbClr val="FFFFFF"/>
                </a:solidFill>
                <a:latin typeface="Bookman Old Style"/>
                <a:cs typeface="Bookman Old Style"/>
              </a:rPr>
              <a:t>9</a:t>
            </a:r>
          </a:p>
          <a:p>
            <a:pPr algn="ctr"/>
            <a:r>
              <a:rPr lang="en-US" sz="2000" b="1" dirty="0" err="1" smtClean="0">
                <a:solidFill>
                  <a:srgbClr val="FFFFFF"/>
                </a:solidFill>
                <a:latin typeface="Bookman Old Style"/>
                <a:cs typeface="Bookman Old Style"/>
              </a:rPr>
              <a:t>Porkiz</a:t>
            </a:r>
            <a:r>
              <a:rPr lang="en-US" sz="2000" b="1" dirty="0" smtClean="0">
                <a:solidFill>
                  <a:srgbClr val="FFFFFF"/>
                </a:solidFill>
                <a:latin typeface="Bookman Old Style"/>
                <a:cs typeface="Bookman Old Style"/>
              </a:rPr>
              <a:t> </a:t>
            </a:r>
          </a:p>
          <a:p>
            <a:pPr algn="ctr"/>
            <a:endParaRPr lang="en-US" sz="2000" b="1" dirty="0" smtClean="0">
              <a:solidFill>
                <a:srgbClr val="FFFFFF"/>
              </a:solidFill>
              <a:latin typeface="Bookman Old Style"/>
              <a:cs typeface="Bookman Old Style"/>
            </a:endParaRPr>
          </a:p>
          <a:p>
            <a:pPr algn="ctr"/>
            <a:r>
              <a:rPr lang="en-US" dirty="0">
                <a:solidFill>
                  <a:srgbClr val="FFFFFF"/>
                </a:solidFill>
                <a:latin typeface="Bookman Old Style"/>
                <a:cs typeface="Bookman Old Style"/>
              </a:rPr>
              <a:t>First and only sandwich made in </a:t>
            </a:r>
            <a:r>
              <a:rPr lang="en-US" dirty="0" err="1" smtClean="0">
                <a:solidFill>
                  <a:srgbClr val="FFFFFF"/>
                </a:solidFill>
                <a:latin typeface="Bookman Old Style"/>
                <a:cs typeface="Bookman Old Style"/>
              </a:rPr>
              <a:t>Užina</a:t>
            </a:r>
            <a:r>
              <a:rPr lang="en-US" dirty="0">
                <a:solidFill>
                  <a:srgbClr val="FFFFFF"/>
                </a:solidFill>
                <a:latin typeface="Bookman Old Style"/>
                <a:cs typeface="Bookman Old Style"/>
              </a:rPr>
              <a:t>. Inspiration for the same came from USA. Pork meat is cooked in slow cooker for </a:t>
            </a:r>
            <a:r>
              <a:rPr lang="en-US" dirty="0" smtClean="0">
                <a:solidFill>
                  <a:srgbClr val="FFFFFF"/>
                </a:solidFill>
                <a:latin typeface="Bookman Old Style"/>
                <a:cs typeface="Bookman Old Style"/>
              </a:rPr>
              <a:t>6 hours</a:t>
            </a:r>
            <a:r>
              <a:rPr lang="en-US" dirty="0">
                <a:solidFill>
                  <a:srgbClr val="FFFFFF"/>
                </a:solidFill>
                <a:latin typeface="Bookman Old Style"/>
                <a:cs typeface="Bookman Old Style"/>
              </a:rPr>
              <a:t>, than same meat is freed from fat. Cooked again with spices for 2 hours.   Beside meat, ingredients are Mustard with spices, rocket and raspberry jam. All together served in Kaiser bread. </a:t>
            </a:r>
          </a:p>
          <a:p>
            <a:endParaRPr lang="en-US" dirty="0"/>
          </a:p>
        </p:txBody>
      </p:sp>
    </p:spTree>
    <p:extLst>
      <p:ext uri="{BB962C8B-B14F-4D97-AF65-F5344CB8AC3E}">
        <p14:creationId xmlns:p14="http://schemas.microsoft.com/office/powerpoint/2010/main" xmlns="" val="30513284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5.jpg"/>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6064" r="6064"/>
          <a:stretch/>
        </p:blipFill>
        <p:spPr>
          <a:xfrm>
            <a:off x="0" y="-79375"/>
            <a:ext cx="9144000" cy="6937375"/>
          </a:xfrm>
        </p:spPr>
      </p:pic>
      <p:sp>
        <p:nvSpPr>
          <p:cNvPr id="5" name="TextBox 4"/>
          <p:cNvSpPr txBox="1"/>
          <p:nvPr/>
        </p:nvSpPr>
        <p:spPr>
          <a:xfrm>
            <a:off x="1219200" y="2590800"/>
            <a:ext cx="6477000" cy="1754327"/>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rgbClr val="F8F8F8"/>
                </a:solidFill>
                <a:effectLst>
                  <a:outerShdw blurRad="25400" algn="tl" rotWithShape="0">
                    <a:srgbClr val="000000">
                      <a:alpha val="43000"/>
                    </a:srgbClr>
                  </a:outerShdw>
                </a:effectLst>
                <a:latin typeface="Bookman Old Style"/>
                <a:cs typeface="Bookman Old Style"/>
              </a:rPr>
              <a:t>Owners: </a:t>
            </a:r>
          </a:p>
          <a:p>
            <a:pPr algn="ctr"/>
            <a:r>
              <a:rPr lang="en-US" b="1" spc="150" dirty="0" err="1" smtClean="0">
                <a:ln w="11430"/>
                <a:solidFill>
                  <a:srgbClr val="F8F8F8"/>
                </a:solidFill>
                <a:effectLst>
                  <a:outerShdw blurRad="25400" algn="tl" rotWithShape="0">
                    <a:srgbClr val="000000">
                      <a:alpha val="43000"/>
                    </a:srgbClr>
                  </a:outerShdw>
                </a:effectLst>
                <a:latin typeface="Bookman Old Style"/>
                <a:cs typeface="Bookman Old Style"/>
              </a:rPr>
              <a:t>Vesna</a:t>
            </a:r>
            <a:r>
              <a:rPr lang="en-US" b="1" spc="150" dirty="0" smtClean="0">
                <a:ln w="11430"/>
                <a:solidFill>
                  <a:srgbClr val="F8F8F8"/>
                </a:solidFill>
                <a:effectLst>
                  <a:outerShdw blurRad="25400" algn="tl" rotWithShape="0">
                    <a:srgbClr val="000000">
                      <a:alpha val="43000"/>
                    </a:srgbClr>
                  </a:outerShdw>
                </a:effectLst>
                <a:latin typeface="Bookman Old Style"/>
                <a:cs typeface="Bookman Old Style"/>
              </a:rPr>
              <a:t> </a:t>
            </a:r>
            <a:r>
              <a:rPr lang="en-US" b="1" spc="150" dirty="0" err="1" smtClean="0">
                <a:ln w="11430"/>
                <a:solidFill>
                  <a:srgbClr val="F8F8F8"/>
                </a:solidFill>
                <a:effectLst>
                  <a:outerShdw blurRad="25400" algn="tl" rotWithShape="0">
                    <a:srgbClr val="000000">
                      <a:alpha val="43000"/>
                    </a:srgbClr>
                  </a:outerShdw>
                </a:effectLst>
                <a:latin typeface="Bookman Old Style"/>
                <a:cs typeface="Bookman Old Style"/>
              </a:rPr>
              <a:t>Orović</a:t>
            </a:r>
            <a:r>
              <a:rPr lang="en-US" b="1" spc="150" dirty="0" smtClean="0">
                <a:ln w="11430"/>
                <a:solidFill>
                  <a:srgbClr val="F8F8F8"/>
                </a:solidFill>
                <a:effectLst>
                  <a:outerShdw blurRad="25400" algn="tl" rotWithShape="0">
                    <a:srgbClr val="000000">
                      <a:alpha val="43000"/>
                    </a:srgbClr>
                  </a:outerShdw>
                </a:effectLst>
                <a:latin typeface="Bookman Old Style"/>
                <a:cs typeface="Bookman Old Style"/>
              </a:rPr>
              <a:t> </a:t>
            </a:r>
          </a:p>
          <a:p>
            <a:pPr algn="ctr"/>
            <a:r>
              <a:rPr lang="en-US" b="1" spc="150" dirty="0" err="1" smtClean="0">
                <a:ln w="11430"/>
                <a:solidFill>
                  <a:srgbClr val="F8F8F8"/>
                </a:solidFill>
                <a:effectLst>
                  <a:outerShdw blurRad="25400" algn="tl" rotWithShape="0">
                    <a:srgbClr val="000000">
                      <a:alpha val="43000"/>
                    </a:srgbClr>
                  </a:outerShdw>
                </a:effectLst>
                <a:latin typeface="Bookman Old Style"/>
                <a:cs typeface="Bookman Old Style"/>
              </a:rPr>
              <a:t>Dejan</a:t>
            </a:r>
            <a:r>
              <a:rPr lang="en-US" b="1" spc="150" dirty="0" smtClean="0">
                <a:ln w="11430"/>
                <a:solidFill>
                  <a:srgbClr val="F8F8F8"/>
                </a:solidFill>
                <a:effectLst>
                  <a:outerShdw blurRad="25400" algn="tl" rotWithShape="0">
                    <a:srgbClr val="000000">
                      <a:alpha val="43000"/>
                    </a:srgbClr>
                  </a:outerShdw>
                </a:effectLst>
                <a:latin typeface="Bookman Old Style"/>
                <a:cs typeface="Bookman Old Style"/>
              </a:rPr>
              <a:t> </a:t>
            </a:r>
            <a:r>
              <a:rPr lang="en-US" b="1" spc="150" dirty="0" err="1" smtClean="0">
                <a:ln w="11430"/>
                <a:solidFill>
                  <a:srgbClr val="F8F8F8"/>
                </a:solidFill>
                <a:effectLst>
                  <a:outerShdw blurRad="25400" algn="tl" rotWithShape="0">
                    <a:srgbClr val="000000">
                      <a:alpha val="43000"/>
                    </a:srgbClr>
                  </a:outerShdw>
                </a:effectLst>
                <a:latin typeface="Bookman Old Style"/>
                <a:cs typeface="Bookman Old Style"/>
              </a:rPr>
              <a:t>Nikolić</a:t>
            </a:r>
            <a:endParaRPr lang="en-US" b="1" spc="150" dirty="0" smtClean="0">
              <a:ln w="11430"/>
              <a:solidFill>
                <a:srgbClr val="F8F8F8"/>
              </a:solidFill>
              <a:effectLst>
                <a:outerShdw blurRad="25400" algn="tl" rotWithShape="0">
                  <a:srgbClr val="000000">
                    <a:alpha val="43000"/>
                  </a:srgbClr>
                </a:outerShdw>
              </a:effectLst>
              <a:latin typeface="Bookman Old Style"/>
              <a:cs typeface="Bookman Old Style"/>
            </a:endParaRPr>
          </a:p>
          <a:p>
            <a:pPr algn="ctr"/>
            <a:r>
              <a:rPr lang="en-US" b="1" spc="150" dirty="0" err="1" smtClean="0">
                <a:ln w="11430"/>
                <a:solidFill>
                  <a:srgbClr val="F8F8F8"/>
                </a:solidFill>
                <a:effectLst>
                  <a:outerShdw blurRad="25400" algn="tl" rotWithShape="0">
                    <a:srgbClr val="000000">
                      <a:alpha val="43000"/>
                    </a:srgbClr>
                  </a:outerShdw>
                </a:effectLst>
                <a:latin typeface="Bookman Old Style"/>
                <a:cs typeface="Bookman Old Style"/>
              </a:rPr>
              <a:t>Kosovska</a:t>
            </a:r>
            <a:r>
              <a:rPr lang="en-US" b="1" spc="150" dirty="0" smtClean="0">
                <a:ln w="11430"/>
                <a:solidFill>
                  <a:srgbClr val="F8F8F8"/>
                </a:solidFill>
                <a:effectLst>
                  <a:outerShdw blurRad="25400" algn="tl" rotWithShape="0">
                    <a:srgbClr val="000000">
                      <a:alpha val="43000"/>
                    </a:srgbClr>
                  </a:outerShdw>
                </a:effectLst>
                <a:latin typeface="Bookman Old Style"/>
                <a:cs typeface="Bookman Old Style"/>
              </a:rPr>
              <a:t> 35, Belgrade.</a:t>
            </a:r>
          </a:p>
          <a:p>
            <a:endParaRPr lang="en-US" b="1" spc="150" dirty="0">
              <a:ln w="11430"/>
              <a:solidFill>
                <a:srgbClr val="F8F8F8"/>
              </a:solidFill>
              <a:effectLst>
                <a:outerShdw blurRad="25400" algn="tl" rotWithShape="0">
                  <a:srgbClr val="000000">
                    <a:alpha val="43000"/>
                  </a:srgbClr>
                </a:outerShdw>
              </a:effectLst>
              <a:latin typeface="Bookman Old Style"/>
              <a:cs typeface="Bookman Old Style"/>
            </a:endParaRPr>
          </a:p>
          <a:p>
            <a:endParaRPr lang="en-US" b="1" spc="150" dirty="0">
              <a:ln w="11430"/>
              <a:solidFill>
                <a:srgbClr val="F8F8F8"/>
              </a:solidFill>
              <a:effectLst>
                <a:outerShdw blurRad="25400" algn="tl" rotWithShape="0">
                  <a:srgbClr val="000000">
                    <a:alpha val="43000"/>
                  </a:srgbClr>
                </a:outerShdw>
              </a:effectLst>
              <a:latin typeface="Bookman Old Style"/>
              <a:cs typeface="Bookman Old Style"/>
            </a:endParaRPr>
          </a:p>
        </p:txBody>
      </p:sp>
    </p:spTree>
    <p:extLst>
      <p:ext uri="{BB962C8B-B14F-4D97-AF65-F5344CB8AC3E}">
        <p14:creationId xmlns:p14="http://schemas.microsoft.com/office/powerpoint/2010/main" xmlns="" val="7623749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ita sa sirom.jpg"/>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15356" r="15356"/>
          <a:stretch/>
        </p:blipFill>
        <p:spPr>
          <a:xfrm>
            <a:off x="-101600" y="-112713"/>
            <a:ext cx="9344025" cy="7064376"/>
          </a:xfrm>
        </p:spPr>
      </p:pic>
      <p:sp>
        <p:nvSpPr>
          <p:cNvPr id="5" name="TextBox 4"/>
          <p:cNvSpPr txBox="1"/>
          <p:nvPr/>
        </p:nvSpPr>
        <p:spPr>
          <a:xfrm>
            <a:off x="2514600" y="762000"/>
            <a:ext cx="3733800" cy="4062651"/>
          </a:xfrm>
          <a:prstGeom prst="rect">
            <a:avLst/>
          </a:prstGeom>
          <a:noFill/>
        </p:spPr>
        <p:txBody>
          <a:bodyPr wrap="square" rtlCol="0">
            <a:spAutoFit/>
          </a:bodyPr>
          <a:lstStyle/>
          <a:p>
            <a:pPr algn="ctr"/>
            <a:r>
              <a:rPr lang="en-US" sz="2000" b="1" u="sng" dirty="0" smtClean="0">
                <a:solidFill>
                  <a:srgbClr val="FFFFFF"/>
                </a:solidFill>
                <a:latin typeface="Bookman Old Style"/>
                <a:cs typeface="Bookman Old Style"/>
              </a:rPr>
              <a:t>1</a:t>
            </a:r>
          </a:p>
          <a:p>
            <a:pPr algn="ctr"/>
            <a:r>
              <a:rPr lang="en-US" sz="2000" b="1" dirty="0" smtClean="0">
                <a:solidFill>
                  <a:srgbClr val="FFFFFF"/>
                </a:solidFill>
                <a:latin typeface="Bookman Old Style"/>
                <a:cs typeface="Bookman Old Style"/>
              </a:rPr>
              <a:t>Cheese </a:t>
            </a:r>
            <a:r>
              <a:rPr lang="en-US" sz="2000" b="1" dirty="0">
                <a:solidFill>
                  <a:srgbClr val="FFFFFF"/>
                </a:solidFill>
                <a:latin typeface="Bookman Old Style"/>
                <a:cs typeface="Bookman Old Style"/>
              </a:rPr>
              <a:t>pie </a:t>
            </a:r>
            <a:r>
              <a:rPr lang="en-US" sz="2000" b="1" dirty="0" smtClean="0">
                <a:solidFill>
                  <a:srgbClr val="FFFFFF"/>
                </a:solidFill>
                <a:latin typeface="Bookman Old Style"/>
                <a:cs typeface="Bookman Old Style"/>
              </a:rPr>
              <a:t>      (</a:t>
            </a:r>
            <a:r>
              <a:rPr lang="en-US" sz="2000" b="1" i="1" dirty="0">
                <a:solidFill>
                  <a:srgbClr val="FFFFFF"/>
                </a:solidFill>
                <a:latin typeface="Bookman Old Style"/>
                <a:cs typeface="Bookman Old Style"/>
              </a:rPr>
              <a:t>Buckwheat crust</a:t>
            </a:r>
            <a:r>
              <a:rPr lang="en-US" sz="2000" b="1" dirty="0">
                <a:solidFill>
                  <a:srgbClr val="FFFFFF"/>
                </a:solidFill>
                <a:latin typeface="Bookman Old Style"/>
                <a:cs typeface="Bookman Old Style"/>
              </a:rPr>
              <a:t>) </a:t>
            </a:r>
            <a:endParaRPr lang="en-US" sz="2000" b="1" dirty="0" smtClean="0">
              <a:solidFill>
                <a:srgbClr val="FFFFFF"/>
              </a:solidFill>
              <a:latin typeface="Bookman Old Style"/>
              <a:cs typeface="Bookman Old Style"/>
            </a:endParaRPr>
          </a:p>
          <a:p>
            <a:pPr algn="ctr"/>
            <a:endParaRPr lang="en-US" b="1" dirty="0" smtClean="0">
              <a:solidFill>
                <a:srgbClr val="FFFFFF"/>
              </a:solidFill>
              <a:latin typeface="Bookman Old Style"/>
              <a:cs typeface="Bookman Old Style"/>
            </a:endParaRPr>
          </a:p>
          <a:p>
            <a:pPr algn="ctr"/>
            <a:r>
              <a:rPr lang="en-US" dirty="0">
                <a:solidFill>
                  <a:srgbClr val="FFFFFF"/>
                </a:solidFill>
                <a:latin typeface="Bookman Old Style"/>
                <a:cs typeface="Bookman Old Style"/>
              </a:rPr>
              <a:t>Traditional Serbian cheese pie made with Buckwheat </a:t>
            </a:r>
            <a:r>
              <a:rPr lang="en-US" dirty="0" smtClean="0">
                <a:solidFill>
                  <a:srgbClr val="FFFFFF"/>
                </a:solidFill>
                <a:latin typeface="Bookman Old Style"/>
                <a:cs typeface="Bookman Old Style"/>
              </a:rPr>
              <a:t>crust. </a:t>
            </a:r>
          </a:p>
          <a:p>
            <a:pPr algn="ctr"/>
            <a:r>
              <a:rPr lang="en-US" dirty="0" smtClean="0">
                <a:solidFill>
                  <a:srgbClr val="FFFFFF"/>
                </a:solidFill>
                <a:latin typeface="Bookman Old Style"/>
                <a:cs typeface="Bookman Old Style"/>
              </a:rPr>
              <a:t>It is </a:t>
            </a:r>
            <a:r>
              <a:rPr lang="en-US" dirty="0">
                <a:solidFill>
                  <a:srgbClr val="FFFFFF"/>
                </a:solidFill>
                <a:latin typeface="Bookman Old Style"/>
                <a:cs typeface="Bookman Old Style"/>
              </a:rPr>
              <a:t>one of the most selling products in </a:t>
            </a:r>
            <a:r>
              <a:rPr lang="en-US" dirty="0" err="1" smtClean="0">
                <a:solidFill>
                  <a:srgbClr val="FFFFFF"/>
                </a:solidFill>
                <a:latin typeface="Bookman Old Style"/>
                <a:cs typeface="Bookman Old Style"/>
              </a:rPr>
              <a:t>Užina</a:t>
            </a:r>
            <a:r>
              <a:rPr lang="en-US" dirty="0" smtClean="0">
                <a:solidFill>
                  <a:srgbClr val="FFFFFF"/>
                </a:solidFill>
                <a:latin typeface="Bookman Old Style"/>
                <a:cs typeface="Bookman Old Style"/>
              </a:rPr>
              <a:t>.</a:t>
            </a:r>
          </a:p>
          <a:p>
            <a:pPr algn="ctr"/>
            <a:r>
              <a:rPr lang="en-US" dirty="0" smtClean="0">
                <a:solidFill>
                  <a:srgbClr val="FFFFFF"/>
                </a:solidFill>
                <a:latin typeface="Bookman Old Style"/>
                <a:cs typeface="Bookman Old Style"/>
              </a:rPr>
              <a:t> </a:t>
            </a:r>
            <a:r>
              <a:rPr lang="en-US" dirty="0">
                <a:solidFill>
                  <a:srgbClr val="FFFFFF"/>
                </a:solidFill>
                <a:latin typeface="Bookman Old Style"/>
                <a:cs typeface="Bookman Old Style"/>
              </a:rPr>
              <a:t>The </a:t>
            </a:r>
            <a:r>
              <a:rPr lang="en-US" dirty="0" smtClean="0">
                <a:solidFill>
                  <a:srgbClr val="FFFFFF"/>
                </a:solidFill>
                <a:latin typeface="Bookman Old Style"/>
                <a:cs typeface="Bookman Old Style"/>
              </a:rPr>
              <a:t>main difference </a:t>
            </a:r>
            <a:r>
              <a:rPr lang="en-US" dirty="0">
                <a:solidFill>
                  <a:srgbClr val="FFFFFF"/>
                </a:solidFill>
                <a:latin typeface="Bookman Old Style"/>
                <a:cs typeface="Bookman Old Style"/>
              </a:rPr>
              <a:t>is that it is made with Buckwheat crust</a:t>
            </a:r>
            <a:r>
              <a:rPr lang="en-US" dirty="0" smtClean="0">
                <a:solidFill>
                  <a:srgbClr val="FFFFFF"/>
                </a:solidFill>
                <a:latin typeface="Bookman Old Style"/>
                <a:cs typeface="Bookman Old Style"/>
              </a:rPr>
              <a:t>, </a:t>
            </a:r>
          </a:p>
          <a:p>
            <a:pPr algn="ctr"/>
            <a:r>
              <a:rPr lang="en-US" dirty="0" smtClean="0">
                <a:solidFill>
                  <a:srgbClr val="FFFFFF"/>
                </a:solidFill>
                <a:latin typeface="Bookman Old Style"/>
                <a:cs typeface="Bookman Old Style"/>
              </a:rPr>
              <a:t>because </a:t>
            </a:r>
            <a:r>
              <a:rPr lang="en-US" dirty="0">
                <a:solidFill>
                  <a:srgbClr val="FFFFFF"/>
                </a:solidFill>
                <a:latin typeface="Bookman Old Style"/>
                <a:cs typeface="Bookman Old Style"/>
              </a:rPr>
              <a:t>we are planning to have more organic and healthy</a:t>
            </a:r>
          </a:p>
          <a:p>
            <a:pPr algn="ctr"/>
            <a:r>
              <a:rPr lang="en-US" dirty="0">
                <a:solidFill>
                  <a:srgbClr val="FFFFFF"/>
                </a:solidFill>
                <a:latin typeface="Bookman Old Style"/>
                <a:cs typeface="Bookman Old Style"/>
              </a:rPr>
              <a:t>    </a:t>
            </a:r>
            <a:r>
              <a:rPr lang="en-US" dirty="0" smtClean="0">
                <a:solidFill>
                  <a:srgbClr val="FFFFFF"/>
                </a:solidFill>
                <a:latin typeface="Bookman Old Style"/>
                <a:cs typeface="Bookman Old Style"/>
              </a:rPr>
              <a:t>products </a:t>
            </a:r>
            <a:r>
              <a:rPr lang="en-US" dirty="0">
                <a:solidFill>
                  <a:srgbClr val="FFFFFF"/>
                </a:solidFill>
                <a:latin typeface="Bookman Old Style"/>
                <a:cs typeface="Bookman Old Style"/>
              </a:rPr>
              <a:t>in </a:t>
            </a:r>
            <a:r>
              <a:rPr lang="en-US" dirty="0" err="1" smtClean="0">
                <a:solidFill>
                  <a:srgbClr val="FFFFFF"/>
                </a:solidFill>
                <a:latin typeface="Bookman Old Style"/>
                <a:cs typeface="Bookman Old Style"/>
              </a:rPr>
              <a:t>Užina</a:t>
            </a:r>
            <a:r>
              <a:rPr lang="en-US" dirty="0" smtClean="0">
                <a:solidFill>
                  <a:srgbClr val="FFFFFF"/>
                </a:solidFill>
                <a:latin typeface="Bookman Old Style"/>
                <a:cs typeface="Bookman Old Style"/>
              </a:rPr>
              <a:t> </a:t>
            </a:r>
            <a:r>
              <a:rPr lang="en-US" dirty="0" err="1" smtClean="0">
                <a:solidFill>
                  <a:srgbClr val="FFFFFF"/>
                </a:solidFill>
                <a:latin typeface="Bookman Old Style"/>
                <a:cs typeface="Bookman Old Style"/>
              </a:rPr>
              <a:t>Ušće</a:t>
            </a:r>
            <a:r>
              <a:rPr lang="en-US" dirty="0" smtClean="0">
                <a:solidFill>
                  <a:srgbClr val="FFFFFF"/>
                </a:solidFill>
                <a:latin typeface="Bookman Old Style"/>
                <a:cs typeface="Bookman Old Style"/>
              </a:rPr>
              <a:t> </a:t>
            </a:r>
            <a:r>
              <a:rPr lang="en-US" dirty="0">
                <a:solidFill>
                  <a:srgbClr val="FFFFFF"/>
                </a:solidFill>
                <a:latin typeface="Bookman Old Style"/>
                <a:cs typeface="Bookman Old Style"/>
              </a:rPr>
              <a:t>Shopping </a:t>
            </a:r>
            <a:r>
              <a:rPr lang="en-US" dirty="0" smtClean="0">
                <a:solidFill>
                  <a:srgbClr val="FFFFFF"/>
                </a:solidFill>
                <a:latin typeface="Bookman Old Style"/>
                <a:cs typeface="Bookman Old Style"/>
              </a:rPr>
              <a:t>center.</a:t>
            </a:r>
            <a:endParaRPr lang="en-US" dirty="0">
              <a:solidFill>
                <a:srgbClr val="FFFFFF"/>
              </a:solidFill>
              <a:latin typeface="Bookman Old Style"/>
              <a:cs typeface="Bookman Old Style"/>
            </a:endParaRPr>
          </a:p>
        </p:txBody>
      </p:sp>
    </p:spTree>
    <p:extLst>
      <p:ext uri="{BB962C8B-B14F-4D97-AF65-F5344CB8AC3E}">
        <p14:creationId xmlns:p14="http://schemas.microsoft.com/office/powerpoint/2010/main" xmlns="" val="38620777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xmlns="" val="0"/>
              </a:ext>
            </a:extLst>
          </a:blip>
          <a:srcRect l="326" r="326"/>
          <a:stretch/>
        </p:blipFill>
        <p:spPr>
          <a:xfrm>
            <a:off x="-284163" y="-152400"/>
            <a:ext cx="9650413" cy="7292975"/>
          </a:xfrm>
        </p:spPr>
      </p:pic>
      <p:sp>
        <p:nvSpPr>
          <p:cNvPr id="6" name="TextBox 5"/>
          <p:cNvSpPr txBox="1"/>
          <p:nvPr/>
        </p:nvSpPr>
        <p:spPr>
          <a:xfrm>
            <a:off x="152400" y="179247"/>
            <a:ext cx="2057399" cy="6678753"/>
          </a:xfrm>
          <a:prstGeom prst="rect">
            <a:avLst/>
          </a:prstGeom>
          <a:noFill/>
        </p:spPr>
        <p:txBody>
          <a:bodyPr wrap="square" rtlCol="0">
            <a:spAutoFit/>
          </a:bodyPr>
          <a:lstStyle/>
          <a:p>
            <a:pPr lvl="0" algn="ctr"/>
            <a:endParaRPr lang="en-US" sz="2000" b="1" u="sng" dirty="0" smtClean="0">
              <a:solidFill>
                <a:srgbClr val="FFFFFF"/>
              </a:solidFill>
              <a:latin typeface="Bookman Old Style"/>
              <a:cs typeface="Bookman Old Style"/>
            </a:endParaRPr>
          </a:p>
          <a:p>
            <a:pPr lvl="0" algn="ctr"/>
            <a:endParaRPr lang="en-US" sz="2000" b="1" u="sng" dirty="0">
              <a:solidFill>
                <a:srgbClr val="FFFFFF"/>
              </a:solidFill>
              <a:latin typeface="Bookman Old Style"/>
              <a:cs typeface="Bookman Old Style"/>
            </a:endParaRPr>
          </a:p>
          <a:p>
            <a:pPr lvl="0" algn="ctr"/>
            <a:endParaRPr lang="en-US" sz="2000" b="1" u="sng" dirty="0" smtClean="0">
              <a:solidFill>
                <a:srgbClr val="FFFFFF"/>
              </a:solidFill>
              <a:latin typeface="Bookman Old Style"/>
              <a:cs typeface="Bookman Old Style"/>
            </a:endParaRPr>
          </a:p>
          <a:p>
            <a:pPr lvl="0" algn="ctr"/>
            <a:endParaRPr lang="en-US" sz="2000" b="1" u="sng" dirty="0" smtClean="0">
              <a:solidFill>
                <a:srgbClr val="FFFFFF"/>
              </a:solidFill>
              <a:latin typeface="Bookman Old Style"/>
              <a:cs typeface="Bookman Old Style"/>
            </a:endParaRPr>
          </a:p>
          <a:p>
            <a:pPr lvl="0" algn="ctr"/>
            <a:endParaRPr lang="en-US" sz="2000" b="1" u="sng" dirty="0">
              <a:solidFill>
                <a:srgbClr val="FFFFFF"/>
              </a:solidFill>
              <a:latin typeface="Bookman Old Style"/>
              <a:cs typeface="Bookman Old Style"/>
            </a:endParaRPr>
          </a:p>
          <a:p>
            <a:pPr lvl="0" algn="ctr"/>
            <a:endParaRPr lang="en-US" sz="2000" b="1" u="sng" dirty="0" smtClean="0">
              <a:solidFill>
                <a:srgbClr val="FFFFFF"/>
              </a:solidFill>
              <a:latin typeface="Bookman Old Style"/>
              <a:cs typeface="Bookman Old Style"/>
            </a:endParaRPr>
          </a:p>
          <a:p>
            <a:pPr lvl="0" algn="ctr"/>
            <a:r>
              <a:rPr lang="en-US" sz="2000" b="1" u="sng" dirty="0" smtClean="0">
                <a:solidFill>
                  <a:srgbClr val="FFFFFF"/>
                </a:solidFill>
                <a:latin typeface="Bookman Old Style"/>
                <a:cs typeface="Bookman Old Style"/>
              </a:rPr>
              <a:t>2</a:t>
            </a:r>
          </a:p>
          <a:p>
            <a:pPr lvl="0" algn="ctr"/>
            <a:r>
              <a:rPr lang="en-US" sz="2000" b="1" dirty="0" smtClean="0">
                <a:solidFill>
                  <a:schemeClr val="bg1"/>
                </a:solidFill>
                <a:latin typeface="Bookman Old Style"/>
                <a:cs typeface="Bookman Old Style"/>
              </a:rPr>
              <a:t>Chicken </a:t>
            </a:r>
            <a:r>
              <a:rPr lang="en-US" sz="2000" b="1" dirty="0">
                <a:solidFill>
                  <a:schemeClr val="bg1"/>
                </a:solidFill>
                <a:latin typeface="Bookman Old Style"/>
                <a:cs typeface="Bookman Old Style"/>
              </a:rPr>
              <a:t>paprika pie (</a:t>
            </a:r>
            <a:r>
              <a:rPr lang="en-US" sz="2000" b="1" i="1" dirty="0">
                <a:solidFill>
                  <a:schemeClr val="bg1"/>
                </a:solidFill>
                <a:latin typeface="Bookman Old Style"/>
                <a:cs typeface="Bookman Old Style"/>
              </a:rPr>
              <a:t>Corn crust</a:t>
            </a:r>
            <a:r>
              <a:rPr lang="en-US" sz="2000" b="1" dirty="0" smtClean="0">
                <a:solidFill>
                  <a:schemeClr val="bg1"/>
                </a:solidFill>
                <a:latin typeface="Bookman Old Style"/>
                <a:cs typeface="Bookman Old Style"/>
              </a:rPr>
              <a:t>)</a:t>
            </a:r>
          </a:p>
          <a:p>
            <a:pPr lvl="0" algn="ctr"/>
            <a:r>
              <a:rPr lang="en-US" b="1" u="sng" dirty="0" smtClean="0">
                <a:solidFill>
                  <a:schemeClr val="bg1"/>
                </a:solidFill>
                <a:latin typeface="Bookman Old Style"/>
                <a:cs typeface="Bookman Old Style"/>
              </a:rPr>
              <a:t> </a:t>
            </a:r>
            <a:endParaRPr lang="en-US" b="1" u="sng" dirty="0">
              <a:solidFill>
                <a:schemeClr val="bg1"/>
              </a:solidFill>
              <a:latin typeface="Bookman Old Style"/>
              <a:cs typeface="Bookman Old Style"/>
            </a:endParaRPr>
          </a:p>
          <a:p>
            <a:pPr algn="ctr"/>
            <a:r>
              <a:rPr lang="en-US" sz="1600" dirty="0">
                <a:solidFill>
                  <a:schemeClr val="bg1"/>
                </a:solidFill>
                <a:latin typeface="Bookman Old Style"/>
                <a:cs typeface="Bookman Old Style"/>
              </a:rPr>
              <a:t>Chicken pie is original recipe by </a:t>
            </a:r>
            <a:r>
              <a:rPr lang="en-US" sz="1600" dirty="0" err="1" smtClean="0">
                <a:solidFill>
                  <a:schemeClr val="bg1"/>
                </a:solidFill>
                <a:latin typeface="Bookman Old Style"/>
                <a:cs typeface="Bookman Old Style"/>
              </a:rPr>
              <a:t>Užina</a:t>
            </a:r>
            <a:r>
              <a:rPr lang="en-US" sz="1600" dirty="0">
                <a:solidFill>
                  <a:schemeClr val="bg1"/>
                </a:solidFill>
                <a:latin typeface="Bookman Old Style"/>
                <a:cs typeface="Bookman Old Style"/>
              </a:rPr>
              <a:t>. It is made with chilly paprika, sesame and sour cream. Corn crust is ingredient which makes this pie more different then other pies </a:t>
            </a:r>
            <a:r>
              <a:rPr lang="en-US" sz="1600" dirty="0" err="1" smtClean="0">
                <a:solidFill>
                  <a:schemeClr val="bg1"/>
                </a:solidFill>
                <a:latin typeface="Bookman Old Style"/>
                <a:cs typeface="Bookman Old Style"/>
              </a:rPr>
              <a:t>Užina</a:t>
            </a:r>
            <a:r>
              <a:rPr lang="en-US" sz="1600" dirty="0" smtClean="0">
                <a:solidFill>
                  <a:schemeClr val="bg1"/>
                </a:solidFill>
                <a:latin typeface="Bookman Old Style"/>
                <a:cs typeface="Bookman Old Style"/>
              </a:rPr>
              <a:t> has.</a:t>
            </a:r>
            <a:endParaRPr lang="en-US" sz="1600" dirty="0">
              <a:solidFill>
                <a:schemeClr val="bg1"/>
              </a:solidFill>
              <a:latin typeface="Bookman Old Style"/>
              <a:cs typeface="Bookman Old Style"/>
            </a:endParaRPr>
          </a:p>
          <a:p>
            <a:pPr algn="ctr"/>
            <a:endParaRPr lang="en-US" dirty="0"/>
          </a:p>
        </p:txBody>
      </p:sp>
    </p:spTree>
    <p:extLst>
      <p:ext uri="{BB962C8B-B14F-4D97-AF65-F5344CB8AC3E}">
        <p14:creationId xmlns:p14="http://schemas.microsoft.com/office/powerpoint/2010/main" xmlns="" val="41584401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sz="3100" b="1" dirty="0" smtClean="0">
                <a:solidFill>
                  <a:schemeClr val="bg1"/>
                </a:solidFill>
              </a:rPr>
              <a:t>3.</a:t>
            </a:r>
            <a:r>
              <a:rPr lang="en-US" dirty="0"/>
              <a:t/>
            </a:r>
            <a:br>
              <a:rPr lang="en-US" dirty="0"/>
            </a:br>
            <a:r>
              <a:rPr lang="en-US" sz="3100" b="1" u="sng" dirty="0" smtClean="0">
                <a:solidFill>
                  <a:schemeClr val="bg1"/>
                </a:solidFill>
              </a:rPr>
              <a:t>Spring </a:t>
            </a:r>
            <a:r>
              <a:rPr lang="en-US" sz="3100" b="1" u="sng" dirty="0">
                <a:solidFill>
                  <a:schemeClr val="bg1"/>
                </a:solidFill>
              </a:rPr>
              <a:t>pie (Buckwheat crust) 95din – </a:t>
            </a:r>
            <a:r>
              <a:rPr lang="en-US" sz="3100" b="1" u="sng" dirty="0" smtClean="0">
                <a:solidFill>
                  <a:schemeClr val="bg1"/>
                </a:solidFill>
              </a:rPr>
              <a:t>100gr</a:t>
            </a:r>
            <a:r>
              <a:rPr lang="en-US" sz="3100" b="1" dirty="0" smtClean="0">
                <a:solidFill>
                  <a:schemeClr val="bg1"/>
                </a:solidFill>
              </a:rPr>
              <a:t/>
            </a:r>
            <a:br>
              <a:rPr lang="en-US" sz="3100" b="1" dirty="0" smtClean="0">
                <a:solidFill>
                  <a:schemeClr val="bg1"/>
                </a:solidFill>
              </a:rPr>
            </a:br>
            <a:r>
              <a:rPr lang="en-US" sz="3100" b="1" dirty="0" smtClean="0">
                <a:solidFill>
                  <a:schemeClr val="bg1"/>
                </a:solidFill>
              </a:rPr>
              <a:t/>
            </a:r>
            <a:br>
              <a:rPr lang="en-US" sz="3100" b="1" dirty="0" smtClean="0">
                <a:solidFill>
                  <a:schemeClr val="bg1"/>
                </a:solidFill>
              </a:rPr>
            </a:br>
            <a:r>
              <a:rPr lang="en-US" sz="3100" b="1" dirty="0">
                <a:solidFill>
                  <a:schemeClr val="bg1"/>
                </a:solidFill>
              </a:rPr>
              <a:t/>
            </a:r>
            <a:br>
              <a:rPr lang="en-US" sz="3100" b="1" dirty="0">
                <a:solidFill>
                  <a:schemeClr val="bg1"/>
                </a:solidFill>
              </a:rPr>
            </a:br>
            <a:r>
              <a:rPr lang="en-US" sz="3100" b="1" dirty="0" smtClean="0">
                <a:solidFill>
                  <a:schemeClr val="bg1"/>
                </a:solidFill>
              </a:rPr>
              <a:t/>
            </a:r>
            <a:br>
              <a:rPr lang="en-US" sz="3100" b="1" dirty="0" smtClean="0">
                <a:solidFill>
                  <a:schemeClr val="bg1"/>
                </a:solidFill>
              </a:rPr>
            </a:br>
            <a:r>
              <a:rPr lang="en-US" sz="3100" dirty="0" smtClean="0">
                <a:solidFill>
                  <a:schemeClr val="bg1"/>
                </a:solidFill>
              </a:rPr>
              <a:t>This </a:t>
            </a:r>
            <a:r>
              <a:rPr lang="en-US" sz="3100" dirty="0">
                <a:solidFill>
                  <a:schemeClr val="bg1"/>
                </a:solidFill>
              </a:rPr>
              <a:t>is the first pie made by </a:t>
            </a:r>
            <a:r>
              <a:rPr lang="en-US" sz="3100" dirty="0" err="1">
                <a:solidFill>
                  <a:schemeClr val="bg1"/>
                </a:solidFill>
              </a:rPr>
              <a:t>Uzina</a:t>
            </a:r>
            <a:r>
              <a:rPr lang="en-US" sz="3100" dirty="0">
                <a:solidFill>
                  <a:schemeClr val="bg1"/>
                </a:solidFill>
              </a:rPr>
              <a:t> recipe . Healthy pie. Celery, Spinach, Carrots, Leek, Pumpkin seeds, Sunflower seeds and sesame. This is our best selling pie.</a:t>
            </a:r>
            <a:r>
              <a:rPr lang="en-US" dirty="0"/>
              <a:t/>
            </a:r>
            <a:br>
              <a:rPr lang="en-US" dirty="0"/>
            </a:br>
            <a:r>
              <a:rPr lang="en-US" dirty="0"/>
              <a:t/>
            </a:r>
            <a:br>
              <a:rPr lang="en-US" dirty="0"/>
            </a:b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t="1153" b="1153"/>
          <a:stretch/>
        </p:blipFill>
        <p:spPr>
          <a:xfrm>
            <a:off x="-169863" y="0"/>
            <a:ext cx="9456738" cy="6934200"/>
          </a:xfrm>
        </p:spPr>
      </p:pic>
      <p:sp>
        <p:nvSpPr>
          <p:cNvPr id="3" name="TextBox 2"/>
          <p:cNvSpPr txBox="1"/>
          <p:nvPr/>
        </p:nvSpPr>
        <p:spPr>
          <a:xfrm>
            <a:off x="6705600" y="609600"/>
            <a:ext cx="2362200" cy="4093428"/>
          </a:xfrm>
          <a:prstGeom prst="rect">
            <a:avLst/>
          </a:prstGeom>
          <a:noFill/>
        </p:spPr>
        <p:txBody>
          <a:bodyPr wrap="square" rtlCol="0">
            <a:spAutoFit/>
          </a:bodyPr>
          <a:lstStyle/>
          <a:p>
            <a:pPr algn="ctr"/>
            <a:r>
              <a:rPr lang="en-US" sz="2000" b="1" u="sng" dirty="0" smtClean="0">
                <a:solidFill>
                  <a:srgbClr val="FFFFFF"/>
                </a:solidFill>
                <a:latin typeface="Bookman Old Style"/>
                <a:cs typeface="Bookman Old Style"/>
              </a:rPr>
              <a:t>3</a:t>
            </a:r>
          </a:p>
          <a:p>
            <a:pPr algn="ctr"/>
            <a:r>
              <a:rPr lang="en-US" sz="2000" b="1" dirty="0" smtClean="0">
                <a:solidFill>
                  <a:srgbClr val="FFFFFF"/>
                </a:solidFill>
                <a:latin typeface="Bookman Old Style"/>
                <a:cs typeface="Bookman Old Style"/>
              </a:rPr>
              <a:t>Spring pie</a:t>
            </a:r>
          </a:p>
          <a:p>
            <a:pPr algn="ctr"/>
            <a:r>
              <a:rPr lang="en-US" sz="2000" b="1" dirty="0" smtClean="0">
                <a:solidFill>
                  <a:srgbClr val="FFFFFF"/>
                </a:solidFill>
                <a:latin typeface="Bookman Old Style"/>
                <a:cs typeface="Bookman Old Style"/>
              </a:rPr>
              <a:t>(</a:t>
            </a:r>
            <a:r>
              <a:rPr lang="en-US" sz="2000" b="1" i="1" dirty="0">
                <a:solidFill>
                  <a:srgbClr val="FFFFFF"/>
                </a:solidFill>
                <a:latin typeface="Bookman Old Style"/>
                <a:cs typeface="Bookman Old Style"/>
              </a:rPr>
              <a:t>Buckwheat crust</a:t>
            </a:r>
            <a:r>
              <a:rPr lang="en-US" sz="2000" b="1" dirty="0">
                <a:solidFill>
                  <a:srgbClr val="FFFFFF"/>
                </a:solidFill>
                <a:latin typeface="Bookman Old Style"/>
                <a:cs typeface="Bookman Old Style"/>
              </a:rPr>
              <a:t>)</a:t>
            </a:r>
            <a:r>
              <a:rPr lang="en-US" sz="2000" b="1" u="sng" dirty="0">
                <a:solidFill>
                  <a:srgbClr val="FFFFFF"/>
                </a:solidFill>
                <a:latin typeface="Bookman Old Style"/>
                <a:cs typeface="Bookman Old Style"/>
              </a:rPr>
              <a:t> </a:t>
            </a:r>
            <a:endParaRPr lang="en-US" sz="2000" b="1" u="sng" dirty="0" smtClean="0">
              <a:solidFill>
                <a:srgbClr val="FFFFFF"/>
              </a:solidFill>
              <a:latin typeface="Bookman Old Style"/>
              <a:cs typeface="Bookman Old Style"/>
            </a:endParaRPr>
          </a:p>
          <a:p>
            <a:endParaRPr lang="en-US" dirty="0">
              <a:solidFill>
                <a:srgbClr val="FFFFFF"/>
              </a:solidFill>
              <a:latin typeface="Bookman Old Style"/>
              <a:cs typeface="Bookman Old Style"/>
            </a:endParaRPr>
          </a:p>
          <a:p>
            <a:pPr algn="ctr"/>
            <a:r>
              <a:rPr lang="en-US" sz="1600" dirty="0" smtClean="0">
                <a:solidFill>
                  <a:srgbClr val="FFFFFF"/>
                </a:solidFill>
                <a:latin typeface="Bookman Old Style"/>
                <a:cs typeface="Bookman Old Style"/>
              </a:rPr>
              <a:t>This </a:t>
            </a:r>
            <a:r>
              <a:rPr lang="en-US" sz="1600" dirty="0">
                <a:solidFill>
                  <a:srgbClr val="FFFFFF"/>
                </a:solidFill>
                <a:latin typeface="Bookman Old Style"/>
                <a:cs typeface="Bookman Old Style"/>
              </a:rPr>
              <a:t>is the first pie </a:t>
            </a:r>
            <a:r>
              <a:rPr lang="en-US" sz="1600" dirty="0" smtClean="0">
                <a:solidFill>
                  <a:srgbClr val="FFFFFF"/>
                </a:solidFill>
                <a:latin typeface="Bookman Old Style"/>
                <a:cs typeface="Bookman Old Style"/>
              </a:rPr>
              <a:t>       made </a:t>
            </a:r>
            <a:r>
              <a:rPr lang="en-US" sz="1600" dirty="0">
                <a:solidFill>
                  <a:srgbClr val="FFFFFF"/>
                </a:solidFill>
                <a:latin typeface="Bookman Old Style"/>
                <a:cs typeface="Bookman Old Style"/>
              </a:rPr>
              <a:t>by </a:t>
            </a:r>
            <a:r>
              <a:rPr lang="en-US" sz="1600" dirty="0" err="1" smtClean="0">
                <a:solidFill>
                  <a:srgbClr val="FFFFFF"/>
                </a:solidFill>
                <a:latin typeface="Bookman Old Style"/>
                <a:cs typeface="Bookman Old Style"/>
              </a:rPr>
              <a:t>Užina</a:t>
            </a:r>
            <a:r>
              <a:rPr lang="en-US" sz="1600" dirty="0" smtClean="0">
                <a:solidFill>
                  <a:srgbClr val="FFFFFF"/>
                </a:solidFill>
                <a:latin typeface="Bookman Old Style"/>
                <a:cs typeface="Bookman Old Style"/>
              </a:rPr>
              <a:t> recipe. Healthy </a:t>
            </a:r>
            <a:r>
              <a:rPr lang="en-US" sz="1600" dirty="0">
                <a:solidFill>
                  <a:srgbClr val="FFFFFF"/>
                </a:solidFill>
                <a:latin typeface="Bookman Old Style"/>
                <a:cs typeface="Bookman Old Style"/>
              </a:rPr>
              <a:t>pie. Celery, Spinach, Carrots, Leek, Pumpkin seeds, Sunflower seeds and </a:t>
            </a:r>
            <a:r>
              <a:rPr lang="en-US" sz="1600" dirty="0" smtClean="0">
                <a:solidFill>
                  <a:srgbClr val="FFFFFF"/>
                </a:solidFill>
                <a:latin typeface="Bookman Old Style"/>
                <a:cs typeface="Bookman Old Style"/>
              </a:rPr>
              <a:t>sesame. This </a:t>
            </a:r>
            <a:r>
              <a:rPr lang="en-US" sz="1600" dirty="0">
                <a:solidFill>
                  <a:srgbClr val="FFFFFF"/>
                </a:solidFill>
                <a:latin typeface="Bookman Old Style"/>
                <a:cs typeface="Bookman Old Style"/>
              </a:rPr>
              <a:t>is our best selling pie.</a:t>
            </a:r>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227" r="227"/>
          <a:stretch/>
        </p:blipFill>
        <p:spPr>
          <a:xfrm>
            <a:off x="-90488" y="-158750"/>
            <a:ext cx="9412288" cy="7110413"/>
          </a:xfrm>
        </p:spPr>
      </p:pic>
      <p:sp>
        <p:nvSpPr>
          <p:cNvPr id="6" name="TextBox 5"/>
          <p:cNvSpPr txBox="1"/>
          <p:nvPr/>
        </p:nvSpPr>
        <p:spPr>
          <a:xfrm>
            <a:off x="6705600" y="3226236"/>
            <a:ext cx="2286000" cy="3631764"/>
          </a:xfrm>
          <a:prstGeom prst="rect">
            <a:avLst/>
          </a:prstGeom>
          <a:noFill/>
        </p:spPr>
        <p:txBody>
          <a:bodyPr wrap="square" rtlCol="0">
            <a:spAutoFit/>
          </a:bodyPr>
          <a:lstStyle/>
          <a:p>
            <a:pPr algn="ctr"/>
            <a:endParaRPr lang="en-US" sz="2000" b="1" u="sng" dirty="0" smtClean="0">
              <a:solidFill>
                <a:srgbClr val="FFFFFF"/>
              </a:solidFill>
              <a:latin typeface="Bookman Old Style"/>
              <a:cs typeface="Bookman Old Style"/>
            </a:endParaRPr>
          </a:p>
          <a:p>
            <a:pPr algn="ctr"/>
            <a:endParaRPr lang="en-US" sz="2000" b="1" u="sng" dirty="0">
              <a:solidFill>
                <a:srgbClr val="FFFFFF"/>
              </a:solidFill>
              <a:latin typeface="Bookman Old Style"/>
              <a:cs typeface="Bookman Old Style"/>
            </a:endParaRPr>
          </a:p>
          <a:p>
            <a:pPr algn="ctr"/>
            <a:endParaRPr lang="en-US" sz="2000" b="1" u="sng" dirty="0" smtClean="0">
              <a:solidFill>
                <a:srgbClr val="FFFFFF"/>
              </a:solidFill>
              <a:latin typeface="Bookman Old Style"/>
              <a:cs typeface="Bookman Old Style"/>
            </a:endParaRPr>
          </a:p>
          <a:p>
            <a:pPr algn="ctr"/>
            <a:r>
              <a:rPr lang="en-US" sz="2000" b="1" u="sng" dirty="0" smtClean="0">
                <a:solidFill>
                  <a:srgbClr val="FFFFFF"/>
                </a:solidFill>
                <a:latin typeface="Bookman Old Style"/>
                <a:cs typeface="Bookman Old Style"/>
              </a:rPr>
              <a:t>4</a:t>
            </a:r>
          </a:p>
          <a:p>
            <a:pPr algn="ctr"/>
            <a:r>
              <a:rPr lang="en-US" sz="2000" b="1" dirty="0" smtClean="0">
                <a:solidFill>
                  <a:srgbClr val="FFFFFF"/>
                </a:solidFill>
                <a:latin typeface="Bookman Old Style"/>
                <a:cs typeface="Bookman Old Style"/>
              </a:rPr>
              <a:t>Apple pie</a:t>
            </a:r>
          </a:p>
          <a:p>
            <a:pPr algn="ctr"/>
            <a:endParaRPr lang="en-US" sz="2000" b="1" dirty="0" smtClean="0">
              <a:solidFill>
                <a:srgbClr val="FFFFFF"/>
              </a:solidFill>
              <a:latin typeface="Bookman Old Style"/>
              <a:cs typeface="Bookman Old Style"/>
            </a:endParaRPr>
          </a:p>
          <a:p>
            <a:pPr algn="ctr"/>
            <a:r>
              <a:rPr lang="en-US" dirty="0">
                <a:solidFill>
                  <a:srgbClr val="FFFFFF"/>
                </a:solidFill>
                <a:latin typeface="Bookman Old Style"/>
                <a:cs typeface="Bookman Old Style"/>
              </a:rPr>
              <a:t>Traditional apple </a:t>
            </a:r>
            <a:r>
              <a:rPr lang="en-US" dirty="0" smtClean="0">
                <a:solidFill>
                  <a:srgbClr val="FFFFFF"/>
                </a:solidFill>
                <a:latin typeface="Bookman Old Style"/>
                <a:cs typeface="Bookman Old Style"/>
              </a:rPr>
              <a:t>pie. Old </a:t>
            </a:r>
            <a:r>
              <a:rPr lang="en-US" dirty="0">
                <a:solidFill>
                  <a:srgbClr val="FFFFFF"/>
                </a:solidFill>
                <a:latin typeface="Bookman Old Style"/>
                <a:cs typeface="Bookman Old Style"/>
              </a:rPr>
              <a:t>Serbian recipe. </a:t>
            </a:r>
          </a:p>
          <a:p>
            <a:endParaRPr lang="en-US" b="1" dirty="0">
              <a:solidFill>
                <a:srgbClr val="FFFFFF"/>
              </a:solidFill>
              <a:latin typeface="Bookman Old Style"/>
              <a:cs typeface="Bookman Old Style"/>
            </a:endParaRPr>
          </a:p>
          <a:p>
            <a:r>
              <a:rPr lang="en-US" sz="2000" b="1" dirty="0" smtClean="0">
                <a:solidFill>
                  <a:srgbClr val="FFFFFF"/>
                </a:solidFill>
                <a:latin typeface="Bookman Old Style"/>
                <a:cs typeface="Bookman Old Style"/>
              </a:rPr>
              <a:t> </a:t>
            </a:r>
          </a:p>
          <a:p>
            <a:endParaRPr lang="en-US" dirty="0"/>
          </a:p>
        </p:txBody>
      </p:sp>
    </p:spTree>
    <p:extLst>
      <p:ext uri="{BB962C8B-B14F-4D97-AF65-F5344CB8AC3E}">
        <p14:creationId xmlns:p14="http://schemas.microsoft.com/office/powerpoint/2010/main" xmlns="" val="28174742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visnja.JPG"/>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5979" r="5979"/>
          <a:stretch/>
        </p:blipFill>
        <p:spPr>
          <a:xfrm>
            <a:off x="-90488" y="-101600"/>
            <a:ext cx="9344026" cy="7075488"/>
          </a:xfrm>
        </p:spPr>
      </p:pic>
      <p:sp>
        <p:nvSpPr>
          <p:cNvPr id="5" name="TextBox 4"/>
          <p:cNvSpPr txBox="1"/>
          <p:nvPr/>
        </p:nvSpPr>
        <p:spPr>
          <a:xfrm>
            <a:off x="381000" y="4114800"/>
            <a:ext cx="1600199" cy="2369880"/>
          </a:xfrm>
          <a:prstGeom prst="rect">
            <a:avLst/>
          </a:prstGeom>
          <a:noFill/>
        </p:spPr>
        <p:txBody>
          <a:bodyPr wrap="square" rtlCol="0">
            <a:spAutoFit/>
          </a:bodyPr>
          <a:lstStyle/>
          <a:p>
            <a:pPr algn="ctr"/>
            <a:r>
              <a:rPr lang="en-US" sz="2000" b="1" u="sng" dirty="0" smtClean="0">
                <a:solidFill>
                  <a:srgbClr val="FFFFFF"/>
                </a:solidFill>
                <a:latin typeface="Bookman Old Style"/>
                <a:cs typeface="Bookman Old Style"/>
              </a:rPr>
              <a:t>5</a:t>
            </a:r>
          </a:p>
          <a:p>
            <a:pPr algn="ctr"/>
            <a:r>
              <a:rPr lang="en-US" sz="2000" b="1" dirty="0" smtClean="0">
                <a:solidFill>
                  <a:srgbClr val="FFFFFF"/>
                </a:solidFill>
                <a:latin typeface="Bookman Old Style"/>
                <a:cs typeface="Bookman Old Style"/>
              </a:rPr>
              <a:t>Cherry pie</a:t>
            </a:r>
          </a:p>
          <a:p>
            <a:pPr algn="ctr"/>
            <a:r>
              <a:rPr lang="en-US" dirty="0" smtClean="0">
                <a:solidFill>
                  <a:srgbClr val="FFFFFF"/>
                </a:solidFill>
              </a:rPr>
              <a:t> </a:t>
            </a:r>
          </a:p>
          <a:p>
            <a:pPr algn="ctr"/>
            <a:r>
              <a:rPr lang="en-US" dirty="0">
                <a:solidFill>
                  <a:srgbClr val="FFFFFF"/>
                </a:solidFill>
                <a:latin typeface="Bookman Old Style"/>
                <a:cs typeface="Bookman Old Style"/>
              </a:rPr>
              <a:t>Traditional cherry pie. Old Serbian recipe. </a:t>
            </a:r>
          </a:p>
          <a:p>
            <a:endParaRPr lang="en-US" dirty="0">
              <a:solidFill>
                <a:srgbClr val="FFFFFF"/>
              </a:solidFill>
              <a:latin typeface="Bookman Old Style"/>
              <a:cs typeface="Bookman Old Style"/>
            </a:endParaRPr>
          </a:p>
        </p:txBody>
      </p:sp>
    </p:spTree>
    <p:extLst>
      <p:ext uri="{BB962C8B-B14F-4D97-AF65-F5344CB8AC3E}">
        <p14:creationId xmlns:p14="http://schemas.microsoft.com/office/powerpoint/2010/main" xmlns="" val="11929861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lieca.JPG"/>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6023" r="6023"/>
          <a:stretch/>
        </p:blipFill>
        <p:spPr>
          <a:xfrm>
            <a:off x="-136525" y="-125413"/>
            <a:ext cx="9412288" cy="7134226"/>
          </a:xfrm>
        </p:spPr>
      </p:pic>
      <p:sp>
        <p:nvSpPr>
          <p:cNvPr id="6" name="Rectangle 5"/>
          <p:cNvSpPr/>
          <p:nvPr/>
        </p:nvSpPr>
        <p:spPr>
          <a:xfrm>
            <a:off x="381000" y="304800"/>
            <a:ext cx="2209800" cy="4708982"/>
          </a:xfrm>
          <a:prstGeom prst="rect">
            <a:avLst/>
          </a:prstGeom>
        </p:spPr>
        <p:txBody>
          <a:bodyPr wrap="square">
            <a:spAutoFit/>
          </a:bodyPr>
          <a:lstStyle/>
          <a:p>
            <a:pPr algn="ctr"/>
            <a:r>
              <a:rPr lang="en-US" sz="2000" b="1" u="sng" dirty="0" smtClean="0">
                <a:solidFill>
                  <a:srgbClr val="FFFFFF"/>
                </a:solidFill>
                <a:latin typeface="Bookman Old Style"/>
                <a:cs typeface="Bookman Old Style"/>
              </a:rPr>
              <a:t>6</a:t>
            </a:r>
          </a:p>
          <a:p>
            <a:pPr algn="ctr"/>
            <a:r>
              <a:rPr lang="en-US" sz="2000" b="1" dirty="0" smtClean="0">
                <a:solidFill>
                  <a:srgbClr val="FFFFFF"/>
                </a:solidFill>
                <a:latin typeface="Bookman Old Style"/>
                <a:cs typeface="Bookman Old Style"/>
              </a:rPr>
              <a:t>Goat </a:t>
            </a:r>
            <a:r>
              <a:rPr lang="en-US" sz="2000" b="1" dirty="0">
                <a:solidFill>
                  <a:srgbClr val="FFFFFF"/>
                </a:solidFill>
                <a:latin typeface="Bookman Old Style"/>
                <a:cs typeface="Bookman Old Style"/>
              </a:rPr>
              <a:t>cheese </a:t>
            </a:r>
            <a:r>
              <a:rPr lang="en-US" sz="2000" b="1" dirty="0" smtClean="0">
                <a:solidFill>
                  <a:srgbClr val="FFFFFF"/>
                </a:solidFill>
                <a:latin typeface="Bookman Old Style"/>
                <a:cs typeface="Bookman Old Style"/>
              </a:rPr>
              <a:t>pie </a:t>
            </a:r>
            <a:r>
              <a:rPr lang="en-US" sz="2000" b="1" dirty="0">
                <a:solidFill>
                  <a:srgbClr val="FFFFFF"/>
                </a:solidFill>
                <a:latin typeface="Bookman Old Style"/>
                <a:cs typeface="Bookman Old Style"/>
              </a:rPr>
              <a:t>(</a:t>
            </a:r>
            <a:r>
              <a:rPr lang="en-US" sz="2000" b="1" i="1" dirty="0">
                <a:solidFill>
                  <a:srgbClr val="FFFFFF"/>
                </a:solidFill>
                <a:latin typeface="Bookman Old Style"/>
                <a:cs typeface="Bookman Old Style"/>
              </a:rPr>
              <a:t>Buckwheat crust</a:t>
            </a:r>
            <a:r>
              <a:rPr lang="en-US" sz="2000" b="1" dirty="0" smtClean="0">
                <a:solidFill>
                  <a:srgbClr val="FFFFFF"/>
                </a:solidFill>
                <a:latin typeface="Bookman Old Style"/>
                <a:cs typeface="Bookman Old Style"/>
              </a:rPr>
              <a:t>)</a:t>
            </a:r>
          </a:p>
          <a:p>
            <a:pPr algn="ctr"/>
            <a:endParaRPr lang="en-US" sz="2000" b="1" dirty="0" smtClean="0">
              <a:solidFill>
                <a:srgbClr val="FFFFFF"/>
              </a:solidFill>
              <a:latin typeface="Bookman Old Style"/>
              <a:cs typeface="Bookman Old Style"/>
            </a:endParaRPr>
          </a:p>
          <a:p>
            <a:pPr algn="ctr"/>
            <a:r>
              <a:rPr lang="en-US" dirty="0" smtClean="0">
                <a:solidFill>
                  <a:srgbClr val="FFFFFF"/>
                </a:solidFill>
              </a:rPr>
              <a:t> </a:t>
            </a:r>
            <a:r>
              <a:rPr lang="en-US" dirty="0">
                <a:solidFill>
                  <a:srgbClr val="FFFFFF"/>
                </a:solidFill>
                <a:latin typeface="Bookman Old Style"/>
                <a:cs typeface="Bookman Old Style"/>
              </a:rPr>
              <a:t>Goat cheese pie is made by recipe that we got from our friend from Switzerland. It is made with cheese, rocket and spices rolled in Buckwheat </a:t>
            </a:r>
            <a:r>
              <a:rPr lang="en-US" dirty="0" smtClean="0">
                <a:solidFill>
                  <a:srgbClr val="FFFFFF"/>
                </a:solidFill>
                <a:latin typeface="Bookman Old Style"/>
                <a:cs typeface="Bookman Old Style"/>
              </a:rPr>
              <a:t>crust.</a:t>
            </a:r>
            <a:endParaRPr lang="en-US" dirty="0">
              <a:solidFill>
                <a:srgbClr val="FFFFFF"/>
              </a:solidFill>
              <a:latin typeface="Bookman Old Style"/>
              <a:cs typeface="Bookman Old Style"/>
            </a:endParaRPr>
          </a:p>
        </p:txBody>
      </p:sp>
    </p:spTree>
    <p:extLst>
      <p:ext uri="{BB962C8B-B14F-4D97-AF65-F5344CB8AC3E}">
        <p14:creationId xmlns:p14="http://schemas.microsoft.com/office/powerpoint/2010/main" xmlns="" val="19385455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3.jpg"/>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6487" r="6487"/>
          <a:stretch/>
        </p:blipFill>
        <p:spPr>
          <a:xfrm>
            <a:off x="-152400" y="-228600"/>
            <a:ext cx="9445625" cy="7235825"/>
          </a:xfrm>
        </p:spPr>
      </p:pic>
      <p:sp>
        <p:nvSpPr>
          <p:cNvPr id="6" name="Rectangle 5"/>
          <p:cNvSpPr/>
          <p:nvPr/>
        </p:nvSpPr>
        <p:spPr>
          <a:xfrm>
            <a:off x="6934200" y="16569"/>
            <a:ext cx="2057400" cy="3262432"/>
          </a:xfrm>
          <a:prstGeom prst="rect">
            <a:avLst/>
          </a:prstGeom>
        </p:spPr>
        <p:txBody>
          <a:bodyPr wrap="square">
            <a:spAutoFit/>
          </a:bodyPr>
          <a:lstStyle/>
          <a:p>
            <a:pPr lvl="0" algn="ctr"/>
            <a:endParaRPr lang="en-US" b="1" u="sng" dirty="0" smtClean="0">
              <a:solidFill>
                <a:srgbClr val="FFFFFF"/>
              </a:solidFill>
              <a:latin typeface="Bookman Old Style"/>
              <a:cs typeface="Bookman Old Style"/>
            </a:endParaRPr>
          </a:p>
          <a:p>
            <a:pPr lvl="0" algn="ctr"/>
            <a:r>
              <a:rPr lang="en-US" b="1" u="sng" dirty="0" smtClean="0">
                <a:solidFill>
                  <a:srgbClr val="FFFFFF"/>
                </a:solidFill>
                <a:latin typeface="Bookman Old Style"/>
                <a:cs typeface="Bookman Old Style"/>
              </a:rPr>
              <a:t>7</a:t>
            </a:r>
          </a:p>
          <a:p>
            <a:pPr lvl="0" algn="ctr"/>
            <a:r>
              <a:rPr lang="en-US" sz="2000" b="1" dirty="0" smtClean="0">
                <a:solidFill>
                  <a:srgbClr val="FFFFFF"/>
                </a:solidFill>
                <a:latin typeface="Bookman Old Style"/>
                <a:cs typeface="Bookman Old Style"/>
              </a:rPr>
              <a:t>Homemade </a:t>
            </a:r>
            <a:r>
              <a:rPr lang="en-US" sz="2000" b="1" dirty="0">
                <a:solidFill>
                  <a:srgbClr val="FFFFFF"/>
                </a:solidFill>
                <a:latin typeface="Bookman Old Style"/>
                <a:cs typeface="Bookman Old Style"/>
              </a:rPr>
              <a:t>rolls with </a:t>
            </a:r>
            <a:r>
              <a:rPr lang="en-US" sz="2000" b="1" dirty="0" smtClean="0">
                <a:solidFill>
                  <a:srgbClr val="FFFFFF"/>
                </a:solidFill>
                <a:latin typeface="Bookman Old Style"/>
                <a:cs typeface="Bookman Old Style"/>
              </a:rPr>
              <a:t>cheese</a:t>
            </a:r>
          </a:p>
          <a:p>
            <a:pPr lvl="0" algn="ctr"/>
            <a:r>
              <a:rPr lang="en-US" sz="2000" b="1" dirty="0" smtClean="0">
                <a:solidFill>
                  <a:srgbClr val="FFFFFF"/>
                </a:solidFill>
                <a:latin typeface="Bookman Old Style"/>
                <a:cs typeface="Bookman Old Style"/>
              </a:rPr>
              <a:t>  </a:t>
            </a:r>
            <a:endParaRPr lang="en-US" sz="2000" b="1" dirty="0">
              <a:solidFill>
                <a:srgbClr val="FFFFFF"/>
              </a:solidFill>
              <a:latin typeface="Bookman Old Style"/>
              <a:cs typeface="Bookman Old Style"/>
            </a:endParaRPr>
          </a:p>
          <a:p>
            <a:pPr algn="ctr"/>
            <a:r>
              <a:rPr lang="en-US" dirty="0">
                <a:solidFill>
                  <a:srgbClr val="FFFFFF"/>
                </a:solidFill>
                <a:latin typeface="Bookman Old Style"/>
                <a:cs typeface="Bookman Old Style"/>
              </a:rPr>
              <a:t>Grandma's old recipe made with regular flour and </a:t>
            </a:r>
            <a:r>
              <a:rPr lang="en-US" dirty="0" smtClean="0">
                <a:solidFill>
                  <a:srgbClr val="FFFFFF"/>
                </a:solidFill>
                <a:latin typeface="Bookman Old Style"/>
                <a:cs typeface="Bookman Old Style"/>
              </a:rPr>
              <a:t>cheese.</a:t>
            </a:r>
            <a:endParaRPr lang="en-US" dirty="0">
              <a:solidFill>
                <a:srgbClr val="FFFFFF"/>
              </a:solidFill>
              <a:latin typeface="Bookman Old Style"/>
              <a:cs typeface="Bookman Old Style"/>
            </a:endParaRPr>
          </a:p>
        </p:txBody>
      </p:sp>
    </p:spTree>
    <p:extLst>
      <p:ext uri="{BB962C8B-B14F-4D97-AF65-F5344CB8AC3E}">
        <p14:creationId xmlns:p14="http://schemas.microsoft.com/office/powerpoint/2010/main" xmlns="" val="41291105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t="272" b="272"/>
          <a:stretch/>
        </p:blipFill>
        <p:spPr>
          <a:xfrm>
            <a:off x="-152400" y="-147638"/>
            <a:ext cx="9518650" cy="7145338"/>
          </a:xfrm>
        </p:spPr>
      </p:pic>
      <p:sp>
        <p:nvSpPr>
          <p:cNvPr id="6" name="Rectangle 5"/>
          <p:cNvSpPr/>
          <p:nvPr/>
        </p:nvSpPr>
        <p:spPr>
          <a:xfrm>
            <a:off x="228600" y="21956"/>
            <a:ext cx="2209800" cy="7201972"/>
          </a:xfrm>
          <a:prstGeom prst="rect">
            <a:avLst/>
          </a:prstGeom>
        </p:spPr>
        <p:txBody>
          <a:bodyPr wrap="square">
            <a:spAutoFit/>
          </a:bodyPr>
          <a:lstStyle/>
          <a:p>
            <a:pPr algn="ctr"/>
            <a:endParaRPr lang="en-US" sz="2000" b="1" u="sng" dirty="0" smtClean="0">
              <a:solidFill>
                <a:srgbClr val="FFFFFF"/>
              </a:solidFill>
              <a:latin typeface="Bookman Old Style"/>
              <a:cs typeface="Bookman Old Style"/>
            </a:endParaRPr>
          </a:p>
          <a:p>
            <a:pPr algn="ctr"/>
            <a:endParaRPr lang="en-US" sz="2000" b="1" u="sng" dirty="0">
              <a:solidFill>
                <a:srgbClr val="FFFFFF"/>
              </a:solidFill>
              <a:latin typeface="Bookman Old Style"/>
              <a:cs typeface="Bookman Old Style"/>
            </a:endParaRPr>
          </a:p>
          <a:p>
            <a:pPr algn="ctr"/>
            <a:endParaRPr lang="en-US" sz="2000" b="1" u="sng" dirty="0" smtClean="0">
              <a:solidFill>
                <a:srgbClr val="FFFFFF"/>
              </a:solidFill>
              <a:latin typeface="Bookman Old Style"/>
              <a:cs typeface="Bookman Old Style"/>
            </a:endParaRPr>
          </a:p>
          <a:p>
            <a:pPr algn="ctr"/>
            <a:endParaRPr lang="en-US" sz="2000" b="1" u="sng" dirty="0">
              <a:solidFill>
                <a:srgbClr val="FFFFFF"/>
              </a:solidFill>
              <a:latin typeface="Bookman Old Style"/>
              <a:cs typeface="Bookman Old Style"/>
            </a:endParaRPr>
          </a:p>
          <a:p>
            <a:pPr algn="ctr"/>
            <a:endParaRPr lang="en-US" sz="2000" b="1" u="sng" dirty="0" smtClean="0">
              <a:solidFill>
                <a:srgbClr val="FFFFFF"/>
              </a:solidFill>
              <a:latin typeface="Bookman Old Style"/>
              <a:cs typeface="Bookman Old Style"/>
            </a:endParaRPr>
          </a:p>
          <a:p>
            <a:pPr algn="ctr"/>
            <a:endParaRPr lang="en-US" sz="2000" b="1" u="sng" dirty="0">
              <a:solidFill>
                <a:srgbClr val="FFFFFF"/>
              </a:solidFill>
              <a:latin typeface="Bookman Old Style"/>
              <a:cs typeface="Bookman Old Style"/>
            </a:endParaRPr>
          </a:p>
          <a:p>
            <a:pPr algn="ctr"/>
            <a:endParaRPr lang="en-US" sz="2000" b="1" u="sng" dirty="0" smtClean="0">
              <a:solidFill>
                <a:srgbClr val="FFFFFF"/>
              </a:solidFill>
              <a:latin typeface="Bookman Old Style"/>
              <a:cs typeface="Bookman Old Style"/>
            </a:endParaRPr>
          </a:p>
          <a:p>
            <a:pPr algn="ctr"/>
            <a:endParaRPr lang="en-US" sz="2000" b="1" u="sng" dirty="0">
              <a:solidFill>
                <a:srgbClr val="FFFFFF"/>
              </a:solidFill>
              <a:latin typeface="Bookman Old Style"/>
              <a:cs typeface="Bookman Old Style"/>
            </a:endParaRPr>
          </a:p>
          <a:p>
            <a:pPr algn="ctr"/>
            <a:endParaRPr lang="en-US" sz="2000" b="1" u="sng" dirty="0" smtClean="0">
              <a:solidFill>
                <a:srgbClr val="FFFFFF"/>
              </a:solidFill>
              <a:latin typeface="Bookman Old Style"/>
              <a:cs typeface="Bookman Old Style"/>
            </a:endParaRPr>
          </a:p>
          <a:p>
            <a:pPr algn="ctr"/>
            <a:r>
              <a:rPr lang="en-US" sz="2000" b="1" u="sng" dirty="0" smtClean="0">
                <a:solidFill>
                  <a:srgbClr val="FFFFFF"/>
                </a:solidFill>
                <a:latin typeface="Bookman Old Style"/>
                <a:cs typeface="Bookman Old Style"/>
              </a:rPr>
              <a:t>8</a:t>
            </a:r>
          </a:p>
          <a:p>
            <a:pPr algn="ctr"/>
            <a:r>
              <a:rPr lang="en-US" sz="2000" b="1" dirty="0" smtClean="0">
                <a:solidFill>
                  <a:srgbClr val="FFFFFF"/>
                </a:solidFill>
                <a:latin typeface="Bookman Old Style"/>
                <a:cs typeface="Bookman Old Style"/>
              </a:rPr>
              <a:t>Traditional </a:t>
            </a:r>
            <a:r>
              <a:rPr lang="en-US" sz="2000" b="1" dirty="0">
                <a:solidFill>
                  <a:srgbClr val="FFFFFF"/>
                </a:solidFill>
                <a:latin typeface="Bookman Old Style"/>
                <a:cs typeface="Bookman Old Style"/>
              </a:rPr>
              <a:t>jam-filled </a:t>
            </a:r>
            <a:r>
              <a:rPr lang="en-US" sz="2000" b="1" dirty="0" smtClean="0">
                <a:solidFill>
                  <a:srgbClr val="FFFFFF"/>
                </a:solidFill>
                <a:latin typeface="Bookman Old Style"/>
                <a:cs typeface="Bookman Old Style"/>
              </a:rPr>
              <a:t>cookies</a:t>
            </a:r>
          </a:p>
          <a:p>
            <a:pPr algn="ctr"/>
            <a:r>
              <a:rPr lang="en-US" sz="2000" b="1" dirty="0" smtClean="0">
                <a:solidFill>
                  <a:srgbClr val="FFFFFF"/>
                </a:solidFill>
                <a:latin typeface="Bookman Old Style"/>
                <a:cs typeface="Bookman Old Style"/>
              </a:rPr>
              <a:t>(</a:t>
            </a:r>
            <a:r>
              <a:rPr lang="en-US" sz="2000" b="1" dirty="0" err="1">
                <a:solidFill>
                  <a:srgbClr val="FFFFFF"/>
                </a:solidFill>
                <a:latin typeface="Bookman Old Style"/>
                <a:cs typeface="Bookman Old Style"/>
              </a:rPr>
              <a:t>V</a:t>
            </a:r>
            <a:r>
              <a:rPr lang="en-US" sz="2000" b="1" dirty="0" err="1" smtClean="0">
                <a:solidFill>
                  <a:srgbClr val="FFFFFF"/>
                </a:solidFill>
                <a:latin typeface="Bookman Old Style"/>
                <a:cs typeface="Bookman Old Style"/>
              </a:rPr>
              <a:t>anilice</a:t>
            </a:r>
            <a:r>
              <a:rPr lang="en-US" sz="2000" b="1" dirty="0" smtClean="0">
                <a:solidFill>
                  <a:srgbClr val="FFFFFF"/>
                </a:solidFill>
                <a:latin typeface="Bookman Old Style"/>
                <a:cs typeface="Bookman Old Style"/>
              </a:rPr>
              <a:t>)</a:t>
            </a:r>
          </a:p>
          <a:p>
            <a:pPr algn="ctr"/>
            <a:endParaRPr lang="en-US" sz="2000" b="1" dirty="0" smtClean="0">
              <a:solidFill>
                <a:srgbClr val="FFFFFF"/>
              </a:solidFill>
              <a:latin typeface="Bookman Old Style"/>
              <a:cs typeface="Bookman Old Style"/>
            </a:endParaRPr>
          </a:p>
          <a:p>
            <a:pPr algn="ctr"/>
            <a:r>
              <a:rPr lang="en-US" dirty="0" smtClean="0">
                <a:solidFill>
                  <a:srgbClr val="FFFFFF"/>
                </a:solidFill>
              </a:rPr>
              <a:t> </a:t>
            </a:r>
            <a:r>
              <a:rPr lang="en-US" dirty="0">
                <a:solidFill>
                  <a:srgbClr val="FFFFFF"/>
                </a:solidFill>
                <a:latin typeface="Bookman Old Style"/>
                <a:cs typeface="Bookman Old Style"/>
              </a:rPr>
              <a:t>These cookies have big tradition in Serbian cuisine. These are rare to find in stores, because it takes a lot of time to </a:t>
            </a:r>
            <a:r>
              <a:rPr lang="en-US" dirty="0" smtClean="0">
                <a:solidFill>
                  <a:srgbClr val="FFFFFF"/>
                </a:solidFill>
                <a:latin typeface="Bookman Old Style"/>
                <a:cs typeface="Bookman Old Style"/>
              </a:rPr>
              <a:t>make </a:t>
            </a:r>
            <a:r>
              <a:rPr lang="en-US" dirty="0">
                <a:solidFill>
                  <a:srgbClr val="FFFFFF"/>
                </a:solidFill>
                <a:latin typeface="Bookman Old Style"/>
                <a:cs typeface="Bookman Old Style"/>
              </a:rPr>
              <a:t>them. </a:t>
            </a:r>
          </a:p>
          <a:p>
            <a:endParaRPr lang="en-US" dirty="0"/>
          </a:p>
        </p:txBody>
      </p:sp>
    </p:spTree>
    <p:extLst>
      <p:ext uri="{BB962C8B-B14F-4D97-AF65-F5344CB8AC3E}">
        <p14:creationId xmlns:p14="http://schemas.microsoft.com/office/powerpoint/2010/main" xmlns="" val="37197896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465</TotalTime>
  <Words>350</Words>
  <Application>Microsoft Macintosh PowerPoint</Application>
  <PresentationFormat>On-screen Show (4:3)</PresentationFormat>
  <Paragraphs>72</Paragraphs>
  <Slides>11</Slides>
  <Notes>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Slide 1</vt:lpstr>
      <vt:lpstr>Slide 2</vt:lpstr>
      <vt:lpstr>Slide 3</vt:lpstr>
      <vt:lpstr>        3. Spring pie (Buckwheat crust) 95din – 100gr    This is the first pie made by Uzina recipe . Healthy pie. Celery, Spinach, Carrots, Leek, Pumpkin seeds, Sunflower seeds and sesame. This is our best selling pie.  </vt:lpstr>
      <vt:lpstr>Slide 5</vt:lpstr>
      <vt:lpstr>Slide 6</vt:lpstr>
      <vt:lpstr>Slide 7</vt:lpstr>
      <vt:lpstr>Slide 8</vt:lpstr>
      <vt:lpstr>Slide 9</vt:lpstr>
      <vt:lpstr>Slide 10</vt:lpstr>
      <vt:lpstr>Slide 11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Cheese pie (Buckwheat crust) Price 80din - 100gr  Traditional Serbian cheese pie made with Buckwheat crust. It is one of the most selling products in Uzina. The main     difference is that it is made with Buckwheat crust,                because we are planning to have more organic and healthy                products in Uzina Usce Shopping center.</dc:title>
  <dc:creator>Dejan</dc:creator>
  <cp:lastModifiedBy>Dejan</cp:lastModifiedBy>
  <cp:revision>33</cp:revision>
  <dcterms:created xsi:type="dcterms:W3CDTF">2014-07-12T17:09:11Z</dcterms:created>
  <dcterms:modified xsi:type="dcterms:W3CDTF">2014-11-21T14:27:09Z</dcterms:modified>
</cp:coreProperties>
</file>